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11.jpg" ContentType="image/jpg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7" r:id="rId2"/>
    <p:sldMasterId id="2147483689" r:id="rId3"/>
  </p:sldMasterIdLst>
  <p:notesMasterIdLst>
    <p:notesMasterId r:id="rId20"/>
  </p:notesMasterIdLst>
  <p:sldIdLst>
    <p:sldId id="480" r:id="rId4"/>
    <p:sldId id="481" r:id="rId5"/>
    <p:sldId id="482" r:id="rId6"/>
    <p:sldId id="485" r:id="rId7"/>
    <p:sldId id="489" r:id="rId8"/>
    <p:sldId id="486" r:id="rId9"/>
    <p:sldId id="488" r:id="rId10"/>
    <p:sldId id="281" r:id="rId11"/>
    <p:sldId id="256" r:id="rId12"/>
    <p:sldId id="329" r:id="rId13"/>
    <p:sldId id="319" r:id="rId14"/>
    <p:sldId id="341" r:id="rId15"/>
    <p:sldId id="271" r:id="rId16"/>
    <p:sldId id="490" r:id="rId17"/>
    <p:sldId id="257" r:id="rId18"/>
    <p:sldId id="285" r:id="rId1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2B583B-DE4A-4445-92B6-902C89858888}">
          <p14:sldIdLst>
            <p14:sldId id="480"/>
            <p14:sldId id="481"/>
            <p14:sldId id="482"/>
            <p14:sldId id="485"/>
            <p14:sldId id="489"/>
            <p14:sldId id="486"/>
            <p14:sldId id="488"/>
            <p14:sldId id="281"/>
            <p14:sldId id="256"/>
            <p14:sldId id="329"/>
            <p14:sldId id="319"/>
            <p14:sldId id="341"/>
            <p14:sldId id="271"/>
            <p14:sldId id="490"/>
            <p14:sldId id="257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DF2A95-2E03-4FB7-9608-3BCF39CB9871}" v="2" dt="2026-09-17T13:40:26.0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48" autoAdjust="0"/>
    <p:restoredTop sz="87662" autoAdjust="0"/>
  </p:normalViewPr>
  <p:slideViewPr>
    <p:cSldViewPr snapToGrid="0">
      <p:cViewPr varScale="1">
        <p:scale>
          <a:sx n="103" d="100"/>
          <a:sy n="103" d="100"/>
        </p:scale>
        <p:origin x="738" y="3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BEE8F152-E8E7-4894-BE62-8E692418C5D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8C50268-31BD-4117-9A68-A7CC5E58DA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565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2289">
              <a:defRPr/>
            </a:pPr>
            <a:fld id="{E8C50268-31BD-4117-9A68-A7CC5E58DAFE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2289">
                <a:defRPr/>
              </a:pPr>
              <a:t>2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6118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-demonstrated commitment to conservation</a:t>
            </a:r>
            <a:r>
              <a:rPr lang="en-US" baseline="0" dirty="0"/>
              <a:t> of ag lands</a:t>
            </a:r>
          </a:p>
          <a:p>
            <a:r>
              <a:rPr lang="en-US" baseline="0" dirty="0"/>
              <a:t>-have the ability to acquire, hold, manage and enforce CE</a:t>
            </a:r>
          </a:p>
          <a:p>
            <a:r>
              <a:rPr lang="en-US" baseline="0" dirty="0"/>
              <a:t>-secure title searches and insurance, complete baseline report, appraisal, survey</a:t>
            </a:r>
          </a:p>
          <a:p>
            <a:r>
              <a:rPr lang="en-US" baseline="0" dirty="0"/>
              <a:t>-have sufficient funds available for easement acquisition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2289">
              <a:defRPr/>
            </a:pPr>
            <a:fld id="{E8C50268-31BD-4117-9A68-A7CC5E58DAFE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2289">
                <a:defRPr/>
              </a:pPr>
              <a:t>3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46273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Secures funds</a:t>
            </a:r>
            <a:r>
              <a:rPr lang="en-US" baseline="0" dirty="0"/>
              <a:t> for the purchase of the ALEs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2289">
              <a:defRPr/>
            </a:pPr>
            <a:fld id="{E8C50268-31BD-4117-9A68-A7CC5E58DAFE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2289">
                <a:defRPr/>
              </a:pPr>
              <a:t>7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19359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274810-3474-49D2-B375-91662935E7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274810-3474-49D2-B375-91662935E7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4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49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80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24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958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861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34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15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398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515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269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484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859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167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576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7568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614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176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045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413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043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0945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2051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49050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061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</p:spTree>
    <p:extLst>
      <p:ext uri="{BB962C8B-B14F-4D97-AF65-F5344CB8AC3E}">
        <p14:creationId xmlns:p14="http://schemas.microsoft.com/office/powerpoint/2010/main" val="994560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4592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179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253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89280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3198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715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29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29668C-9499-4599-BEE4-7DCFC808F2E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BD6CF40-CA3D-4A46-9DA3-621A84882EB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92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2DEF33D-9F1E-4203-BB80-BF43A150C03A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5D627F0-5F16-4BD0-B9E2-9829D5289C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</p:spTree>
    <p:extLst>
      <p:ext uri="{BB962C8B-B14F-4D97-AF65-F5344CB8AC3E}">
        <p14:creationId xmlns:p14="http://schemas.microsoft.com/office/powerpoint/2010/main" val="411795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mailto:crenel.francis@usda.gov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" y="3267433"/>
            <a:ext cx="4695825" cy="2308892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200" dirty="0"/>
          </a:p>
          <a:p>
            <a:r>
              <a:rPr lang="en-US" sz="2800" dirty="0">
                <a:latin typeface="+mj-lt"/>
              </a:rPr>
              <a:t>Florida ACEP Partner Workshop</a:t>
            </a:r>
          </a:p>
          <a:p>
            <a:r>
              <a:rPr lang="en-US" sz="2000" dirty="0">
                <a:latin typeface="+mj-lt"/>
              </a:rPr>
              <a:t>Photos Credits: USDA NRCS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146D5C-B17E-4991-932B-C41209DABA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5" r="1652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525" y="325369"/>
            <a:ext cx="11393425" cy="298933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r>
              <a:rPr lang="en-US" sz="5300" b="1" dirty="0"/>
              <a:t>Natural Resources Conservation Service(USDA) </a:t>
            </a:r>
            <a:br>
              <a:rPr lang="en-US" sz="5300" dirty="0"/>
            </a:br>
            <a:r>
              <a:rPr lang="en-US" sz="5300" b="1" dirty="0"/>
              <a:t>Agricultural Conservation Easement Program </a:t>
            </a:r>
            <a:br>
              <a:rPr lang="en-US" sz="5300" b="1" dirty="0"/>
            </a:br>
            <a:r>
              <a:rPr lang="en-US" sz="5300" b="1" dirty="0"/>
              <a:t>Agricultural Land Easements (ALE)</a:t>
            </a:r>
            <a:br>
              <a:rPr lang="en-US" sz="5300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52569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058400" cy="842010"/>
          </a:xfrm>
        </p:spPr>
        <p:txBody>
          <a:bodyPr/>
          <a:lstStyle/>
          <a:p>
            <a:r>
              <a:rPr lang="en-US" dirty="0"/>
              <a:t>Agricultural Land Easements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8085"/>
            <a:ext cx="10515600" cy="532384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Component of the Agricultural Conservation Easement Program (ACEP)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Purpose: protect the long-term viability of the nation’s food supply by preventing conversion of productive working lands to non-agricultural uses.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Other benefits include historic preservation, wildlife habitat and protection of open space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The conveyance of an Agricultural Land Easement (ALE) prevents the conversion of prime agricultural land to non-agriculture uses.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Three types of ALE deeds: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General ALE ex. Cropland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General ALE-Grassland ---Grasslands of Special Significance (GSS)</a:t>
            </a:r>
          </a:p>
        </p:txBody>
      </p:sp>
    </p:spTree>
    <p:extLst>
      <p:ext uri="{BB962C8B-B14F-4D97-AF65-F5344CB8AC3E}">
        <p14:creationId xmlns:p14="http://schemas.microsoft.com/office/powerpoint/2010/main" val="2478599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7553"/>
            <a:ext cx="10058400" cy="1450757"/>
          </a:xfrm>
        </p:spPr>
        <p:txBody>
          <a:bodyPr/>
          <a:lstStyle/>
          <a:p>
            <a:r>
              <a:rPr lang="en-US" dirty="0"/>
              <a:t>Program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8517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000" dirty="0"/>
              <a:t>NRCS provides matching funds to eligible entities for the purchase of perpetual agricultural easements.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/>
              <a:t>Eligible Entities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State, Tribal, or local governments or non-governmental organizations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Additional entity eligibility requirements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Entity submits application for funding with a copy of pending offer to landowner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000" dirty="0"/>
              <a:t>Entity is easement holder; NRCS has right of enforcement</a:t>
            </a:r>
          </a:p>
        </p:txBody>
      </p:sp>
    </p:spTree>
    <p:extLst>
      <p:ext uri="{BB962C8B-B14F-4D97-AF65-F5344CB8AC3E}">
        <p14:creationId xmlns:p14="http://schemas.microsoft.com/office/powerpoint/2010/main" val="162024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 Landowner Eligibility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345266"/>
          </a:xfrm>
        </p:spPr>
        <p:txBody>
          <a:bodyPr>
            <a:normAutofit fontScale="70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Basic eligibility requirements are the same as with other NRCS programs. NRCS partners with Farm Service Agency(FSA) to determine and record landowner eligibility.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Adjusted Gross Income- AGI waiver available for projects of special significance.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Highly Erodible Land/Wetland Conservation (HEL/WC)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Submit to FSA a copy of current CCC-902. Must have Status of Determined.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State Sun-biz Corporation must be in an active status.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Title Search, Article of in Corporation, by laws, Signature Authority.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472" y="4299373"/>
            <a:ext cx="3225831" cy="1962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906" y="4299374"/>
            <a:ext cx="3246120" cy="196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4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6D227-6F81-70D0-14AC-F76948CF5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6F3FB-1531-99BA-A9B4-78FDB5F25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 Landowner Process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72D0-51A1-0BF9-5115-7E4BCB559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345266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Step 1: Landowner contacts a land trust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Step 2: Landowner and land trust come to an agreement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Step 3: Land trust applies for ALE funding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Step 4: Application is ranked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Step 5: NRCS review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Step 6: Funds are sent to title company</a:t>
            </a:r>
          </a:p>
          <a:p>
            <a:pPr marL="201168" lvl="1" indent="0">
              <a:buNone/>
            </a:pP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3E8F48-A542-31CD-1CB1-7A85509A1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670" y="4397493"/>
            <a:ext cx="3918857" cy="1864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120390-B8EA-AD08-3B74-5079C8A87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599" y="4299374"/>
            <a:ext cx="4080731" cy="196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713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47700"/>
            <a:ext cx="10058400" cy="946785"/>
          </a:xfrm>
        </p:spPr>
        <p:txBody>
          <a:bodyPr/>
          <a:lstStyle/>
          <a:p>
            <a:r>
              <a:rPr lang="en-US" dirty="0"/>
              <a:t>Matching Funds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21908"/>
            <a:ext cx="10058400" cy="422169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ALE-General-</a:t>
            </a:r>
            <a:r>
              <a:rPr lang="en-US" sz="2000" dirty="0"/>
              <a:t>Federal contribution will not exceed 50% of fair market value (FMV)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ALE Grasslands of Special Significance-</a:t>
            </a:r>
            <a:r>
              <a:rPr lang="en-US" sz="2000" dirty="0"/>
              <a:t>NRCS may authorize a waiver to increase the Federal contribution to 75% of FMV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For each parcel, the non-Federal share provided by the eligible entity may be comprised of— </a:t>
            </a:r>
          </a:p>
          <a:p>
            <a:pPr>
              <a:spcBef>
                <a:spcPts val="0"/>
              </a:spcBef>
            </a:pP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The eligible entity’s own cash resources for payment of easement compensation to the landowner. </a:t>
            </a:r>
          </a:p>
          <a:p>
            <a:pPr>
              <a:spcBef>
                <a:spcPts val="0"/>
              </a:spcBef>
            </a:pPr>
            <a:r>
              <a:rPr lang="en-US" dirty="0"/>
              <a:t>(ii) A landowner donation toward the easement value in the form of a charitable donation or qualified conservation contribution </a:t>
            </a:r>
          </a:p>
          <a:p>
            <a:pPr>
              <a:spcBef>
                <a:spcPts val="0"/>
              </a:spcBef>
            </a:pPr>
            <a:r>
              <a:rPr lang="en-US" dirty="0"/>
              <a:t>(iii) The procured costs paid by the eligible entity to a third-party for the following items: an appraisal, legal boundary survey of the easement area, full phase-I environmental site, title commitment or report, title insurance, or closing cost.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382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0929"/>
            <a:ext cx="10829925" cy="1408846"/>
          </a:xfrm>
        </p:spPr>
        <p:txBody>
          <a:bodyPr/>
          <a:lstStyle/>
          <a:p>
            <a:r>
              <a:rPr lang="en-US" sz="4000" dirty="0"/>
              <a:t>PROGRAM AGREEMENTS WITH PARCEL CONTRACTS 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ACEP-ALE program agreements consist of a two-document structure: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Program agreement (NRCS-CPA-41)- </a:t>
            </a:r>
            <a:r>
              <a:rPr lang="en-US" sz="3200" dirty="0"/>
              <a:t>the ACEP-ALE eligible entities sign an agreement describing the ACEP-ALE roles and responsibilities for eligible entity participants and for NRCS. There are no funds obligated in the program agreement. 5 year lifespan.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Parcel contract (NRCS-CPA-41A)- </a:t>
            </a:r>
            <a:r>
              <a:rPr lang="en-US" sz="3200" dirty="0"/>
              <a:t>provides the funds for the individual easement between NRCS and the entities involved in the acquisition of the individual parcel. The parcel contract details the funding and cost-share for the ACEP-ALE easement.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611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0AA6468-80AC-4DDF-9CFB-C7A9507E2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008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Protecting Florida natural lands.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9F43F76-F58C-4DF7-BFB2-6613A23B3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1" r="7018" b="2"/>
          <a:stretch/>
        </p:blipFill>
        <p:spPr>
          <a:xfrm>
            <a:off x="4639734" y="0"/>
            <a:ext cx="7552266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AB900CC-5074-4746-A1A4-AF640455B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0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rt_Drum_Rookeri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04800"/>
            <a:ext cx="8686800" cy="6477000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762001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  <a:t>Agricultural Conservation Easement Program-Wetland Reserve Easement (ACEP-WRE) </a:t>
            </a:r>
            <a:b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b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  <a:t>Application PROCESS</a:t>
            </a:r>
            <a:br>
              <a:rPr lang="en-US" b="1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br>
              <a:rPr lang="en-US" b="1" dirty="0">
                <a:solidFill>
                  <a:srgbClr val="FF0000"/>
                </a:solidFill>
                <a:latin typeface="Comic Sans MS" pitchFamily="66" charset="0"/>
              </a:rPr>
            </a:br>
            <a:br>
              <a:rPr lang="en-US" b="1" dirty="0">
                <a:latin typeface="Comic Sans MS" pitchFamily="66" charset="0"/>
              </a:rPr>
            </a:br>
            <a:br>
              <a:rPr lang="en-US" dirty="0">
                <a:latin typeface="Comic Sans MS" pitchFamily="66" charset="0"/>
              </a:rPr>
            </a:br>
            <a:br>
              <a:rPr lang="en-US" dirty="0">
                <a:latin typeface="Comic Sans MS" pitchFamily="66" charset="0"/>
              </a:rPr>
            </a:br>
            <a:br>
              <a:rPr lang="en-US" dirty="0">
                <a:latin typeface="Comic Sans MS" pitchFamily="66" charset="0"/>
              </a:rPr>
            </a:br>
            <a:br>
              <a:rPr lang="en-US" dirty="0">
                <a:latin typeface="Comic Sans MS" pitchFamily="66" charset="0"/>
              </a:rPr>
            </a:br>
            <a:br>
              <a:rPr lang="en-US" dirty="0">
                <a:latin typeface="Comic Sans MS" pitchFamily="66" charset="0"/>
              </a:rPr>
            </a:b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6014" y="1561612"/>
            <a:ext cx="3613786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9525"/>
            <a:r>
              <a:rPr spc="-30" dirty="0"/>
              <a:t>Land</a:t>
            </a:r>
            <a:r>
              <a:rPr spc="-116" dirty="0"/>
              <a:t> </a:t>
            </a:r>
            <a:r>
              <a:rPr spc="-38" dirty="0"/>
              <a:t>Eligibility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70560" y="2262126"/>
            <a:ext cx="6224967" cy="3251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6685" marR="3810" indent="-137160">
              <a:lnSpc>
                <a:spcPts val="2273"/>
              </a:lnSpc>
              <a:buClr>
                <a:srgbClr val="1CADE4"/>
              </a:buClr>
              <a:buFont typeface="Wingdings"/>
              <a:buChar char=""/>
              <a:tabLst>
                <a:tab pos="308134" algn="l"/>
              </a:tabLst>
            </a:pPr>
            <a:r>
              <a:rPr sz="2400" spc="-4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Land </a:t>
            </a:r>
            <a:r>
              <a:rPr sz="2400" spc="-8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eligible </a:t>
            </a:r>
            <a:r>
              <a:rPr sz="2400" spc="-19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for </a:t>
            </a:r>
            <a:r>
              <a:rPr sz="2400" spc="-8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wetland reserve  easements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must </a:t>
            </a:r>
            <a:r>
              <a:rPr sz="2400" spc="-4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be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privately </a:t>
            </a:r>
            <a:r>
              <a:rPr sz="2400" spc="-8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owned </a:t>
            </a:r>
            <a:r>
              <a:rPr sz="2400" spc="-4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or 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acreage </a:t>
            </a:r>
            <a:r>
              <a:rPr sz="2400" spc="-8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owned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by </a:t>
            </a:r>
            <a:r>
              <a:rPr sz="2400" spc="-4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Indian </a:t>
            </a:r>
            <a:r>
              <a:rPr sz="2400" spc="-26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Tribes </a:t>
            </a:r>
            <a:r>
              <a:rPr sz="2400" spc="-4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and  </a:t>
            </a:r>
            <a:r>
              <a:rPr sz="2400" spc="-8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includes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farmed </a:t>
            </a:r>
            <a:r>
              <a:rPr sz="2400" spc="-4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or </a:t>
            </a:r>
            <a:r>
              <a:rPr sz="2400" spc="-15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converted </a:t>
            </a:r>
            <a:r>
              <a:rPr sz="2400" spc="-8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wetlands  that can </a:t>
            </a:r>
            <a:r>
              <a:rPr sz="2400" spc="-4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be </a:t>
            </a:r>
            <a:r>
              <a:rPr sz="2400" spc="-8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successfully </a:t>
            </a:r>
            <a:r>
              <a:rPr sz="2400" spc="-4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and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cost-  </a:t>
            </a:r>
            <a:r>
              <a:rPr sz="2400" spc="-15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effectively restored. </a:t>
            </a:r>
            <a:r>
              <a:rPr sz="2400" spc="-8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NRCS will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prioritize  </a:t>
            </a:r>
            <a:r>
              <a:rPr sz="2400" spc="-8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applications </a:t>
            </a:r>
            <a:r>
              <a:rPr sz="2400" spc="-4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based on </a:t>
            </a:r>
            <a:r>
              <a:rPr sz="2400" spc="-8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the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easement’s </a:t>
            </a:r>
            <a:r>
              <a:rPr lang="en-US"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restoration,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 </a:t>
            </a:r>
            <a:r>
              <a:rPr sz="2400" spc="-8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potential </a:t>
            </a:r>
            <a:r>
              <a:rPr sz="2400" spc="-19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for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protecting </a:t>
            </a:r>
            <a:r>
              <a:rPr sz="2400" spc="-4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and enhancing 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habitat </a:t>
            </a:r>
            <a:r>
              <a:rPr sz="2400" spc="-19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for </a:t>
            </a:r>
            <a:r>
              <a:rPr sz="2400" spc="-15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migratory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birds </a:t>
            </a:r>
            <a:r>
              <a:rPr sz="2400" spc="-4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and other  </a:t>
            </a:r>
            <a:r>
              <a:rPr sz="2400" spc="-11" dirty="0">
                <a:solidFill>
                  <a:srgbClr val="3E3E3E"/>
                </a:solidFill>
                <a:latin typeface="Arial Black" panose="020B0A04020102020204" pitchFamily="34" charset="0"/>
                <a:cs typeface="Calibri"/>
              </a:rPr>
              <a:t>wildlife.</a:t>
            </a:r>
            <a:endParaRPr sz="2400" dirty="0">
              <a:solidFill>
                <a:prstClr val="black"/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39610" y="2294000"/>
            <a:ext cx="2351081" cy="2603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prstClr val="black"/>
              </a:solidFill>
              <a:latin typeface="Franklin Gothic Boo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1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92D050"/>
                </a:solidFill>
              </a:rPr>
              <a:t>LANDOWNER ENROLLMENT Options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9120" y="1503680"/>
            <a:ext cx="9784080" cy="4744720"/>
          </a:xfrm>
        </p:spPr>
        <p:txBody>
          <a:bodyPr>
            <a:normAutofit fontScale="92500" lnSpcReduction="20000"/>
          </a:bodyPr>
          <a:lstStyle/>
          <a:p>
            <a:endParaRPr lang="en-US" sz="3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fr-FR" sz="3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b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Enrollment</a:t>
            </a:r>
            <a:r>
              <a:rPr lang="fr-FR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Option </a:t>
            </a:r>
            <a:r>
              <a:rPr lang="fr-FR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fr-FR" b="1" u="sng" dirty="0">
                <a:solidFill>
                  <a:srgbClr val="C00000"/>
                </a:solidFill>
                <a:latin typeface="Times New Roman" panose="02020603050405020304" pitchFamily="18" charset="0"/>
              </a:rPr>
              <a:t>Duration</a:t>
            </a:r>
            <a:r>
              <a:rPr lang="fr-FR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fr-FR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Eligible </a:t>
            </a:r>
            <a:r>
              <a:rPr lang="fr-FR" b="1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Applicant</a:t>
            </a:r>
            <a:r>
              <a:rPr lang="fr-FR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u="sng" dirty="0">
                <a:solidFill>
                  <a:srgbClr val="00B050"/>
                </a:solidFill>
                <a:latin typeface="Times New Roman" panose="02020603050405020304" pitchFamily="18" charset="0"/>
              </a:rPr>
              <a:t>30-Year Easement ----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30 years or the maximum   duration allowed by State law if less than perpetual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---	Private landowners or Indian Tribes (including Native Corporations)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r>
              <a:rPr lang="en-US" u="sng" dirty="0">
                <a:solidFill>
                  <a:srgbClr val="00B050"/>
                </a:solidFill>
                <a:latin typeface="Times New Roman" panose="02020603050405020304" pitchFamily="18" charset="0"/>
              </a:rPr>
              <a:t>Permanent Easement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	----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Perpetuity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----Private landowners or Indian Tribes (including Native Corporations) 	</a:t>
            </a:r>
          </a:p>
          <a:p>
            <a:pPr eaLnBrk="1" hangingPunct="1">
              <a:spcAft>
                <a:spcPct val="40000"/>
              </a:spcAft>
              <a:defRPr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605828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158620"/>
            <a:ext cx="8229600" cy="1585589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>
                <a:latin typeface="Book Antiqua" pitchFamily="18" charset="0"/>
              </a:rPr>
              <a:t>	wre FY 2027 Area Wide Market Analysis:</a:t>
            </a:r>
            <a:br>
              <a:rPr lang="en-US" i="1" dirty="0">
                <a:latin typeface="Book Antiqua" pitchFamily="18" charset="0"/>
              </a:rPr>
            </a:br>
            <a:endParaRPr lang="en-US" dirty="0">
              <a:latin typeface="Book Antiqua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DD5D6E-A79D-4710-B4FB-DD5A87A3962B}"/>
              </a:ext>
            </a:extLst>
          </p:cNvPr>
          <p:cNvSpPr txBox="1"/>
          <p:nvPr/>
        </p:nvSpPr>
        <p:spPr>
          <a:xfrm>
            <a:off x="2743200" y="1828801"/>
            <a:ext cx="6248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"/>
              </a:rPr>
              <a:t>FL has proposed 80% market value and a NTE of $10,500 per acres statewide for FY 27.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27727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403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WRE- Easement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1348"/>
            <a:ext cx="10515600" cy="4767307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Times New Roman" panose="02020603050405020304" pitchFamily="18" charset="0"/>
              </a:rPr>
              <a:t>Permanent Easements - This is a conservation easement in perpetuity. The easement payment will be the lesser of the fair market value of the land determined by a Uniform Standards of Professional Appraisal Practice (USPAP) appraisal. In addition to paying for the easement, USDA pays 100 percent of the costs of restoring the wetland and any future maintenance. </a:t>
            </a:r>
          </a:p>
          <a:p>
            <a:r>
              <a:rPr lang="en-US" sz="3000" dirty="0">
                <a:latin typeface="Times New Roman" panose="02020603050405020304" pitchFamily="18" charset="0"/>
              </a:rPr>
              <a:t>30-year Easements - This is a conservation easement lasting 30 years. Easement payments are 75 percent of what would be paid for a permanent easement. USDA also pays 75 percent of restoration costs.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311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D1FAB-E0F3-6079-DCED-1BD4B23BA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CEFF8-4C3E-37D2-1C33-68DA62D07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403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WRE- GRAZING RIGHTS Option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D9F1F3-35C6-4742-1CE0-1CF40C5EC8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392" y="1567543"/>
            <a:ext cx="9853126" cy="479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37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762001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ACEP/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WRe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Application  forms – getting started</a:t>
            </a:r>
            <a:br>
              <a:rPr lang="en-US" b="1" dirty="0">
                <a:latin typeface="Comic Sans MS" pitchFamily="66" charset="0"/>
              </a:rPr>
            </a:br>
            <a:br>
              <a:rPr lang="en-US" b="1" dirty="0">
                <a:latin typeface="Comic Sans MS" pitchFamily="66" charset="0"/>
              </a:rPr>
            </a:br>
            <a:br>
              <a:rPr lang="en-US" b="1" dirty="0">
                <a:latin typeface="Comic Sans MS" pitchFamily="66" charset="0"/>
              </a:rPr>
            </a:br>
            <a:br>
              <a:rPr lang="en-US" b="1" dirty="0">
                <a:latin typeface="Comic Sans MS" pitchFamily="66" charset="0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33600" y="2514601"/>
            <a:ext cx="7239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Arial Black" pitchFamily="34" charset="0"/>
              </a:rPr>
              <a:t>FORMS</a:t>
            </a:r>
          </a:p>
          <a:p>
            <a:r>
              <a:rPr lang="en-US" sz="2800" dirty="0">
                <a:solidFill>
                  <a:prstClr val="black"/>
                </a:solidFill>
                <a:latin typeface="Arial Black" pitchFamily="34" charset="0"/>
              </a:rPr>
              <a:t>1. NRCS-CPA -1200 Application</a:t>
            </a:r>
          </a:p>
          <a:p>
            <a:r>
              <a:rPr lang="en-US" sz="2800" dirty="0">
                <a:solidFill>
                  <a:prstClr val="black"/>
                </a:solidFill>
                <a:latin typeface="Arial Black" pitchFamily="34" charset="0"/>
              </a:rPr>
              <a:t>2. Landowner Disclosure Worksheet</a:t>
            </a:r>
          </a:p>
          <a:p>
            <a:r>
              <a:rPr lang="en-US" sz="2800" dirty="0">
                <a:solidFill>
                  <a:prstClr val="black"/>
                </a:solidFill>
                <a:latin typeface="Arial Black" pitchFamily="34" charset="0"/>
              </a:rPr>
              <a:t>3. Haz Landowner Interview</a:t>
            </a:r>
          </a:p>
          <a:p>
            <a:r>
              <a:rPr lang="en-US" sz="2800" dirty="0">
                <a:solidFill>
                  <a:prstClr val="black"/>
                </a:solidFill>
                <a:latin typeface="Arial Black" pitchFamily="34" charset="0"/>
              </a:rPr>
              <a:t>4. Haz Field Inspection</a:t>
            </a:r>
          </a:p>
          <a:p>
            <a:r>
              <a:rPr lang="en-US" sz="2800" dirty="0">
                <a:solidFill>
                  <a:srgbClr val="00B050"/>
                </a:solidFill>
                <a:latin typeface="Arial Black" pitchFamily="34" charset="0"/>
              </a:rPr>
              <a:t>Contact your local USDA/NRCS Field Office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Any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554162"/>
            <a:ext cx="8686800" cy="484663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/>
              <a:t>Thank you.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marL="0">
              <a:spcBef>
                <a:spcPts val="0"/>
              </a:spcBef>
            </a:pPr>
            <a:r>
              <a:rPr lang="en-US" dirty="0">
                <a:solidFill>
                  <a:srgbClr val="00B050"/>
                </a:solidFill>
                <a:latin typeface="Britannic Bold" panose="020B0903060703020204" pitchFamily="34" charset="0"/>
                <a:ea typeface="Calibri" panose="020F0502020204030204" pitchFamily="34" charset="0"/>
              </a:rPr>
              <a:t>CRENEL </a:t>
            </a:r>
            <a:r>
              <a:rPr lang="en-US" sz="3500" dirty="0">
                <a:solidFill>
                  <a:srgbClr val="00B050"/>
                </a:solidFill>
                <a:latin typeface="Britannic Bold" panose="020B0903060703020204" pitchFamily="34" charset="0"/>
                <a:ea typeface="Calibri" panose="020F0502020204030204" pitchFamily="34" charset="0"/>
              </a:rPr>
              <a:t>FRANCIS-</a:t>
            </a:r>
            <a:r>
              <a:rPr lang="en-US" dirty="0">
                <a:solidFill>
                  <a:srgbClr val="00B050"/>
                </a:solidFill>
                <a:latin typeface="Britannic Bold" panose="020B0903060703020204" pitchFamily="34" charset="0"/>
                <a:ea typeface="Calibri" panose="020F0502020204030204" pitchFamily="34" charset="0"/>
              </a:rPr>
              <a:t> </a:t>
            </a:r>
          </a:p>
          <a:p>
            <a:pPr marL="0">
              <a:spcBef>
                <a:spcPts val="0"/>
              </a:spcBef>
            </a:pPr>
            <a:r>
              <a:rPr lang="en-US" u="sng" dirty="0">
                <a:solidFill>
                  <a:srgbClr val="00B050"/>
                </a:solidFill>
                <a:latin typeface="Britannic Bold" panose="020B0903060703020204" pitchFamily="34" charset="0"/>
                <a:ea typeface="Calibri" panose="020F0502020204030204" pitchFamily="34" charset="0"/>
              </a:rPr>
              <a:t>ACEP-Easement Coordinator</a:t>
            </a:r>
            <a:endParaRPr lang="en-US" sz="2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>
              <a:spcBef>
                <a:spcPts val="0"/>
              </a:spcBef>
            </a:pPr>
            <a:r>
              <a:rPr lang="en-US" u="sng" dirty="0">
                <a:solidFill>
                  <a:srgbClr val="00B050"/>
                </a:solidFill>
                <a:latin typeface="Britannic Bold" panose="020B0903060703020204" pitchFamily="34" charset="0"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crenel.francis@usda.gov</a:t>
            </a:r>
            <a:endParaRPr lang="en-US" sz="2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>
              <a:spcBef>
                <a:spcPts val="0"/>
              </a:spcBef>
            </a:pPr>
            <a:r>
              <a:rPr lang="en-US" dirty="0">
                <a:solidFill>
                  <a:srgbClr val="00B050"/>
                </a:solidFill>
                <a:latin typeface="Britannic Bold" panose="020B0903060703020204" pitchFamily="34" charset="0"/>
                <a:ea typeface="Calibri" panose="020F0502020204030204" pitchFamily="34" charset="0"/>
              </a:rPr>
              <a:t>Cell 352-538-3937</a:t>
            </a:r>
            <a:endParaRPr lang="en-US" sz="2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>
              <a:spcBef>
                <a:spcPts val="0"/>
              </a:spcBef>
            </a:pPr>
            <a:r>
              <a:rPr lang="en-US" dirty="0">
                <a:solidFill>
                  <a:srgbClr val="00B050"/>
                </a:solidFill>
                <a:latin typeface="Britannic Bold" panose="020B0903060703020204" pitchFamily="34" charset="0"/>
                <a:ea typeface="Calibri" panose="020F0502020204030204" pitchFamily="34" charset="0"/>
              </a:rPr>
              <a:t>Office- 352-338-9508</a:t>
            </a:r>
            <a:endParaRPr lang="en-US" sz="2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425B1D-B99F-4CB7-A76F-9D5B114BA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1" y="1295400"/>
            <a:ext cx="8381999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8959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ed5b36e7-01ee-4ebc-867e-e03cfa0d4697}" enabled="0" method="" siteId="{ed5b36e7-01ee-4ebc-867e-e03cfa0d469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1224</TotalTime>
  <Words>966</Words>
  <Application>Microsoft Office PowerPoint</Application>
  <PresentationFormat>Widescreen</PresentationFormat>
  <Paragraphs>88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Arial</vt:lpstr>
      <vt:lpstr>Arial Black</vt:lpstr>
      <vt:lpstr>Book Antiqua</vt:lpstr>
      <vt:lpstr>Britannic Bold</vt:lpstr>
      <vt:lpstr>Calibri</vt:lpstr>
      <vt:lpstr>Calibri Light</vt:lpstr>
      <vt:lpstr>Comic Sans MS</vt:lpstr>
      <vt:lpstr>Franklin Gothic Book</vt:lpstr>
      <vt:lpstr>Franklin Gothic Medium</vt:lpstr>
      <vt:lpstr>Times New Roman</vt:lpstr>
      <vt:lpstr>Wingdings</vt:lpstr>
      <vt:lpstr>Wingdings 2</vt:lpstr>
      <vt:lpstr>Office Theme</vt:lpstr>
      <vt:lpstr>Retrospect</vt:lpstr>
      <vt:lpstr>Trek</vt:lpstr>
      <vt:lpstr>           Natural Resources Conservation Service(USDA)  Agricultural Conservation Easement Program  Agricultural Land Easements (ALE) </vt:lpstr>
      <vt:lpstr>Agricultural Land Easements </vt:lpstr>
      <vt:lpstr>Program Administration</vt:lpstr>
      <vt:lpstr>ALE Landowner Eligibility </vt:lpstr>
      <vt:lpstr>ALE Landowner Process </vt:lpstr>
      <vt:lpstr>Matching Funds Requirements</vt:lpstr>
      <vt:lpstr>PROGRAM AGREEMENTS WITH PARCEL CONTRACTS  </vt:lpstr>
      <vt:lpstr>Protecting Florida natural lands.</vt:lpstr>
      <vt:lpstr>Agricultural Conservation Easement Program-Wetland Reserve Easement (ACEP-WRE)   Application PROCESS          </vt:lpstr>
      <vt:lpstr>Land Eligibility</vt:lpstr>
      <vt:lpstr>LANDOWNER ENROLLMENT Options</vt:lpstr>
      <vt:lpstr> wre FY 2027 Area Wide Market Analysis: </vt:lpstr>
      <vt:lpstr>WRE- Easement Options</vt:lpstr>
      <vt:lpstr>WRE- GRAZING RIGHTS Option</vt:lpstr>
      <vt:lpstr>ACEP/WRe Application  forms – getting started     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ACEP Agricultural Land Easements (ALE)</dc:title>
  <dc:creator>May, Sara - NRCS, Gainesville, FL</dc:creator>
  <cp:lastModifiedBy>Francis, Crenel - FPAC-NRCS, FL</cp:lastModifiedBy>
  <cp:revision>50</cp:revision>
  <cp:lastPrinted>2021-02-11T11:35:22Z</cp:lastPrinted>
  <dcterms:created xsi:type="dcterms:W3CDTF">2021-02-04T15:00:22Z</dcterms:created>
  <dcterms:modified xsi:type="dcterms:W3CDTF">2026-09-17T15:43:55Z</dcterms:modified>
</cp:coreProperties>
</file>